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5" r:id="rId1"/>
    <p:sldMasterId id="2147483688" r:id="rId2"/>
    <p:sldMasterId id="2147483699" r:id="rId3"/>
  </p:sldMasterIdLst>
  <p:notesMasterIdLst>
    <p:notesMasterId r:id="rId17"/>
  </p:notesMasterIdLst>
  <p:handoutMasterIdLst>
    <p:handoutMasterId r:id="rId18"/>
  </p:handoutMasterIdLst>
  <p:sldIdLst>
    <p:sldId id="1380" r:id="rId4"/>
    <p:sldId id="1349" r:id="rId5"/>
    <p:sldId id="1350" r:id="rId6"/>
    <p:sldId id="1351" r:id="rId7"/>
    <p:sldId id="1352" r:id="rId8"/>
    <p:sldId id="1353" r:id="rId9"/>
    <p:sldId id="1359" r:id="rId10"/>
    <p:sldId id="1360" r:id="rId11"/>
    <p:sldId id="1361" r:id="rId12"/>
    <p:sldId id="1362" r:id="rId13"/>
    <p:sldId id="1356" r:id="rId14"/>
    <p:sldId id="1357" r:id="rId15"/>
    <p:sldId id="1354" r:id="rId16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00FFFF"/>
    <a:srgbClr val="0000FF"/>
    <a:srgbClr val="C00000"/>
    <a:srgbClr val="00E1FF"/>
    <a:srgbClr val="00C8FF"/>
    <a:srgbClr val="00A1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88231" autoAdjust="0"/>
  </p:normalViewPr>
  <p:slideViewPr>
    <p:cSldViewPr>
      <p:cViewPr varScale="1">
        <p:scale>
          <a:sx n="95" d="100"/>
          <a:sy n="95" d="100"/>
        </p:scale>
        <p:origin x="2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nik, Satyajit" userId="f3e8d5ac-b5cf-415e-a9cf-7f8c46a0522e" providerId="ADAL" clId="{0DE81B49-BA0C-483F-A9D7-EDBCD2CFA41D}"/>
    <pc:docChg chg="custSel addSld delSld modSld">
      <pc:chgData name="Karnik, Satyajit" userId="f3e8d5ac-b5cf-415e-a9cf-7f8c46a0522e" providerId="ADAL" clId="{0DE81B49-BA0C-483F-A9D7-EDBCD2CFA41D}" dt="2021-04-21T21:37:25.386" v="32" actId="26606"/>
      <pc:docMkLst>
        <pc:docMk/>
      </pc:docMkLst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01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02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03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04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09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10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11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14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15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516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49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0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1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2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3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4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6"/>
        </pc:sldMkLst>
      </pc:sldChg>
      <pc:sldChg chg="add del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7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59"/>
        </pc:sldMkLst>
      </pc:sldChg>
      <pc:sldChg chg="add del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60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61"/>
        </pc:sldMkLst>
      </pc:sldChg>
      <pc:sldChg chg="add modTransition">
        <pc:chgData name="Karnik, Satyajit" userId="f3e8d5ac-b5cf-415e-a9cf-7f8c46a0522e" providerId="ADAL" clId="{0DE81B49-BA0C-483F-A9D7-EDBCD2CFA41D}" dt="2021-04-21T21:29:27.258" v="1"/>
        <pc:sldMkLst>
          <pc:docMk/>
          <pc:sldMk cId="0" sldId="1362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790961396" sldId="1362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1466073004" sldId="1366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2494704244" sldId="1367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1786630465" sldId="1368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2222088722" sldId="1369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273784777" sldId="1370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944866188" sldId="1371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866633105" sldId="1372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2084432612" sldId="1373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291398280" sldId="1374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539040826" sldId="1377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4179375326" sldId="1378"/>
        </pc:sldMkLst>
      </pc:sldChg>
      <pc:sldChg chg="addSp delSp modSp mod modMedia modClrScheme delDesignElem chgLayout">
        <pc:chgData name="Karnik, Satyajit" userId="f3e8d5ac-b5cf-415e-a9cf-7f8c46a0522e" providerId="ADAL" clId="{0DE81B49-BA0C-483F-A9D7-EDBCD2CFA41D}" dt="2021-04-21T21:37:25.386" v="32" actId="26606"/>
        <pc:sldMkLst>
          <pc:docMk/>
          <pc:sldMk cId="3709389344" sldId="1380"/>
        </pc:sldMkLst>
        <pc:spChg chg="mod ord">
          <ac:chgData name="Karnik, Satyajit" userId="f3e8d5ac-b5cf-415e-a9cf-7f8c46a0522e" providerId="ADAL" clId="{0DE81B49-BA0C-483F-A9D7-EDBCD2CFA41D}" dt="2021-04-21T21:37:25.386" v="32" actId="26606"/>
          <ac:spMkLst>
            <pc:docMk/>
            <pc:sldMk cId="3709389344" sldId="1380"/>
            <ac:spMk id="2" creationId="{00000000-0000-0000-0000-000000000000}"/>
          </ac:spMkLst>
        </pc:spChg>
        <pc:spChg chg="del">
          <ac:chgData name="Karnik, Satyajit" userId="f3e8d5ac-b5cf-415e-a9cf-7f8c46a0522e" providerId="ADAL" clId="{0DE81B49-BA0C-483F-A9D7-EDBCD2CFA41D}" dt="2021-04-21T21:35:41.324" v="2" actId="478"/>
          <ac:spMkLst>
            <pc:docMk/>
            <pc:sldMk cId="3709389344" sldId="1380"/>
            <ac:spMk id="3" creationId="{00000000-0000-0000-0000-000000000000}"/>
          </ac:spMkLst>
        </pc:spChg>
        <pc:spChg chg="del">
          <ac:chgData name="Karnik, Satyajit" userId="f3e8d5ac-b5cf-415e-a9cf-7f8c46a0522e" providerId="ADAL" clId="{0DE81B49-BA0C-483F-A9D7-EDBCD2CFA41D}" dt="2021-04-21T21:36:13.628" v="3" actId="700"/>
          <ac:spMkLst>
            <pc:docMk/>
            <pc:sldMk cId="3709389344" sldId="1380"/>
            <ac:spMk id="5" creationId="{A8DB9CD9-59B1-4D73-BC4C-98796A48EF9B}"/>
          </ac:spMkLst>
        </pc:spChg>
        <pc:spChg chg="del">
          <ac:chgData name="Karnik, Satyajit" userId="f3e8d5ac-b5cf-415e-a9cf-7f8c46a0522e" providerId="ADAL" clId="{0DE81B49-BA0C-483F-A9D7-EDBCD2CFA41D}" dt="2021-04-21T21:36:13.628" v="3" actId="700"/>
          <ac:spMkLst>
            <pc:docMk/>
            <pc:sldMk cId="3709389344" sldId="1380"/>
            <ac:spMk id="6" creationId="{8874A6A9-41FF-4E33-AFA8-F9F81436A59E}"/>
          </ac:spMkLst>
        </pc:spChg>
        <pc:spChg chg="add del mod">
          <ac:chgData name="Karnik, Satyajit" userId="f3e8d5ac-b5cf-415e-a9cf-7f8c46a0522e" providerId="ADAL" clId="{0DE81B49-BA0C-483F-A9D7-EDBCD2CFA41D}" dt="2021-04-21T21:36:13.628" v="3" actId="700"/>
          <ac:spMkLst>
            <pc:docMk/>
            <pc:sldMk cId="3709389344" sldId="1380"/>
            <ac:spMk id="8" creationId="{6BF27FF1-7400-4C0A-BE5A-E6D1AEFCB7F4}"/>
          </ac:spMkLst>
        </pc:spChg>
        <pc:spChg chg="add del">
          <ac:chgData name="Karnik, Satyajit" userId="f3e8d5ac-b5cf-415e-a9cf-7f8c46a0522e" providerId="ADAL" clId="{0DE81B49-BA0C-483F-A9D7-EDBCD2CFA41D}" dt="2021-04-21T21:37:25.386" v="32" actId="26606"/>
          <ac:spMkLst>
            <pc:docMk/>
            <pc:sldMk cId="3709389344" sldId="1380"/>
            <ac:spMk id="9" creationId="{C1DD1A8A-57D5-4A81-AD04-532B043C5611}"/>
          </ac:spMkLst>
        </pc:spChg>
        <pc:spChg chg="add del">
          <ac:chgData name="Karnik, Satyajit" userId="f3e8d5ac-b5cf-415e-a9cf-7f8c46a0522e" providerId="ADAL" clId="{0DE81B49-BA0C-483F-A9D7-EDBCD2CFA41D}" dt="2021-04-21T21:37:25.386" v="32" actId="26606"/>
          <ac:spMkLst>
            <pc:docMk/>
            <pc:sldMk cId="3709389344" sldId="1380"/>
            <ac:spMk id="10" creationId="{007891EC-4501-44ED-A8C8-B11B6DB767AB}"/>
          </ac:spMkLst>
        </pc:spChg>
        <pc:spChg chg="add">
          <ac:chgData name="Karnik, Satyajit" userId="f3e8d5ac-b5cf-415e-a9cf-7f8c46a0522e" providerId="ADAL" clId="{0DE81B49-BA0C-483F-A9D7-EDBCD2CFA41D}" dt="2021-04-21T21:37:25.386" v="32" actId="26606"/>
          <ac:spMkLst>
            <pc:docMk/>
            <pc:sldMk cId="3709389344" sldId="1380"/>
            <ac:spMk id="71" creationId="{BE95D989-81FA-4BAD-9AD5-E46CEDA91B36}"/>
          </ac:spMkLst>
        </pc:spChg>
        <pc:spChg chg="add">
          <ac:chgData name="Karnik, Satyajit" userId="f3e8d5ac-b5cf-415e-a9cf-7f8c46a0522e" providerId="ADAL" clId="{0DE81B49-BA0C-483F-A9D7-EDBCD2CFA41D}" dt="2021-04-21T21:37:25.386" v="32" actId="26606"/>
          <ac:spMkLst>
            <pc:docMk/>
            <pc:sldMk cId="3709389344" sldId="1380"/>
            <ac:spMk id="73" creationId="{156189E5-8A3E-4CFD-B71B-CCD0F8495E56}"/>
          </ac:spMkLst>
        </pc:spChg>
        <pc:grpChg chg="del">
          <ac:chgData name="Karnik, Satyajit" userId="f3e8d5ac-b5cf-415e-a9cf-7f8c46a0522e" providerId="ADAL" clId="{0DE81B49-BA0C-483F-A9D7-EDBCD2CFA41D}" dt="2021-04-21T21:36:13.628" v="3" actId="700"/>
          <ac:grpSpMkLst>
            <pc:docMk/>
            <pc:sldMk cId="3709389344" sldId="1380"/>
            <ac:grpSpMk id="7" creationId="{721D730E-1F97-4071-B143-B05E6D2599BC}"/>
          </ac:grpSpMkLst>
        </pc:grpChg>
        <pc:picChg chg="add mod">
          <ac:chgData name="Karnik, Satyajit" userId="f3e8d5ac-b5cf-415e-a9cf-7f8c46a0522e" providerId="ADAL" clId="{0DE81B49-BA0C-483F-A9D7-EDBCD2CFA41D}" dt="2021-04-21T21:37:25.386" v="32" actId="26606"/>
          <ac:picMkLst>
            <pc:docMk/>
            <pc:sldMk cId="3709389344" sldId="1380"/>
            <ac:picMk id="4" creationId="{85B7A66E-7543-49A7-A7DB-A341CA6A6649}"/>
          </ac:picMkLst>
        </pc:picChg>
        <pc:picChg chg="add mod">
          <ac:chgData name="Karnik, Satyajit" userId="f3e8d5ac-b5cf-415e-a9cf-7f8c46a0522e" providerId="ADAL" clId="{0DE81B49-BA0C-483F-A9D7-EDBCD2CFA41D}" dt="2021-04-21T21:37:25.386" v="32" actId="26606"/>
          <ac:picMkLst>
            <pc:docMk/>
            <pc:sldMk cId="3709389344" sldId="1380"/>
            <ac:picMk id="1026" creationId="{EBDBA868-0696-4FC9-8A83-13F8F383D33B}"/>
          </ac:picMkLst>
        </pc:picChg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3585745365" sldId="1382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1863130308" sldId="1383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1043697735" sldId="1384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1950311502" sldId="1385"/>
        </pc:sldMkLst>
      </pc:sldChg>
      <pc:sldChg chg="del">
        <pc:chgData name="Karnik, Satyajit" userId="f3e8d5ac-b5cf-415e-a9cf-7f8c46a0522e" providerId="ADAL" clId="{0DE81B49-BA0C-483F-A9D7-EDBCD2CFA41D}" dt="2021-04-21T21:29:18.141" v="0" actId="47"/>
        <pc:sldMkLst>
          <pc:docMk/>
          <pc:sldMk cId="0" sldId="13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363" y="0"/>
            <a:ext cx="4160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363" y="6948488"/>
            <a:ext cx="4160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B132C2D-4A67-4882-BE24-4EE6BA018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363" y="0"/>
            <a:ext cx="4160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3388" y="549275"/>
            <a:ext cx="3654425" cy="2741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7066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363" y="6948488"/>
            <a:ext cx="4160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6B14B3B-5585-4BF6-9372-1169722EE8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D6B35-A765-47A6-BE80-5E884928B7C1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 sz="2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18A525-6D09-4A00-88CB-734FF33F2133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F883A-9757-4C04-B454-C421888F1722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17370B4-D1AA-4ABB-A17D-8D72718E3AFF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F91F755-83B3-4DC4-B0FD-B588AE794451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68220B7-7BEA-44CF-A6CB-0064409CD8D8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8E3CBA-E7B2-4FF2-B2EE-B3F015393047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9CC3408-92E6-4436-8EC9-BDFDB838DA26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2DA6EF6-2C64-4FE6-A762-26246742E327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D77C81-9B76-4CF1-ACA1-5B676983C67B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8347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700"/>
              </a:lnSpc>
              <a:buNone/>
              <a:defRPr sz="225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348" y="333636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3600"/>
              </a:lnSpc>
              <a:defRPr sz="315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5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4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7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2" y="365125"/>
            <a:ext cx="66008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8348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699"/>
              </a:lnSpc>
              <a:buNone/>
              <a:defRPr sz="2249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257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349" y="333636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3599"/>
              </a:lnSpc>
              <a:defRPr sz="3149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5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54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7" y="1215483"/>
            <a:ext cx="4211515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7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2" y="1235113"/>
            <a:ext cx="421322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2" y="2078660"/>
            <a:ext cx="4213225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60"/>
            <a:ext cx="4229100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0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5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6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2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 sz="2200">
                <a:solidFill>
                  <a:srgbClr val="080808"/>
                </a:solidFill>
              </a:defRPr>
            </a:lvl1pPr>
            <a:lvl2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2pPr>
            <a:lvl3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3pPr>
            <a:lvl4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4pPr>
            <a:lvl5pPr>
              <a:spcBef>
                <a:spcPts val="1200"/>
              </a:spcBef>
              <a:defRPr sz="2000">
                <a:solidFill>
                  <a:srgbClr val="08080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5893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7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2" y="365125"/>
            <a:ext cx="66008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8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8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7" y="1215483"/>
            <a:ext cx="4211515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2" y="1235113"/>
            <a:ext cx="421322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2" y="2078660"/>
            <a:ext cx="4213225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60"/>
            <a:ext cx="4229100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1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0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2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7" y="457201"/>
            <a:ext cx="5622925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2" y="2274851"/>
            <a:ext cx="2949575" cy="35941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8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fox.temple.edu/" TargetMode="Externa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Fox School of Business">
            <a:hlinkClick r:id="rId5"/>
            <a:extLst>
              <a:ext uri="{FF2B5EF4-FFF2-40B4-BE49-F238E27FC236}">
                <a16:creationId xmlns:a16="http://schemas.microsoft.com/office/drawing/2014/main" id="{54AFBD5C-5863-4531-BA99-F271B6422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6400800"/>
            <a:ext cx="1819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41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257175" rtl="0" eaLnBrk="1" latinLnBrk="0" hangingPunct="1">
        <a:spcBef>
          <a:spcPct val="0"/>
        </a:spcBef>
        <a:buNone/>
        <a:defRPr sz="27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25717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257175" rtl="0" eaLnBrk="1" latinLnBrk="0" hangingPunct="1">
        <a:spcBef>
          <a:spcPct val="20000"/>
        </a:spcBef>
        <a:buFont typeface="Arial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257175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257175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257175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7" y="5811842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2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5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7" y="5811842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0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5B7A66E-7543-49A7-A7DB-A341CA6A664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13721" r="11064" b="-1"/>
          <a:stretch/>
        </p:blipFill>
        <p:spPr>
          <a:xfrm>
            <a:off x="4125913" y="642938"/>
            <a:ext cx="4503738" cy="3360738"/>
          </a:xfrm>
          <a:prstGeom prst="rect">
            <a:avLst/>
          </a:prstGeom>
        </p:spPr>
      </p:pic>
      <p:pic>
        <p:nvPicPr>
          <p:cNvPr id="1026" name="Picture 2" descr="Mortgages Are Taking Longer to Close | Realtor Magazine">
            <a:extLst>
              <a:ext uri="{FF2B5EF4-FFF2-40B4-BE49-F238E27FC236}">
                <a16:creationId xmlns:a16="http://schemas.microsoft.com/office/drawing/2014/main" id="{EBDBA868-0696-4FC9-8A83-13F8F383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4071938"/>
            <a:ext cx="4503738" cy="2143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Mortgage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37093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Q4: 2</a:t>
            </a:r>
            <a:r>
              <a:rPr lang="en-US" altLang="en-US" baseline="30000"/>
              <a:t>nd</a:t>
            </a:r>
            <a:r>
              <a:rPr lang="en-US" altLang="en-US"/>
              <a:t>-to-default CDS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/>
              <a:t>J.P Morgan wants to sell a basket CDS on 2 year bonds issued by Idle and Flop. Premium will be paid at the end of every year. The default probability for each is 7% every year and the recovery rate is 0%. The risk free rate is 0%. Calculate the premium for a 2</a:t>
            </a:r>
            <a:r>
              <a:rPr lang="en-US" altLang="en-US" baseline="30000"/>
              <a:t>nd</a:t>
            </a:r>
            <a:r>
              <a:rPr lang="en-US" altLang="en-US"/>
              <a:t>-to-default basket CDS on Idle and Flop using a 2-step tree.</a:t>
            </a:r>
          </a:p>
          <a:p>
            <a:pPr eaLnBrk="1" hangingPunct="1"/>
            <a:r>
              <a:rPr lang="en-US" altLang="en-US"/>
              <a:t>Assume defaults happen at the end of every year and that they are independent. Ignore accrued interest issues. Assume a face value of 100 for all bonds.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534400" cy="758825"/>
          </a:xfrm>
        </p:spPr>
        <p:txBody>
          <a:bodyPr lIns="92075" tIns="46038" rIns="92075" bIns="46038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/>
              <a:t>An Example of a “Plain Vanilla” Interest Rate Swap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362450" y="1027113"/>
            <a:ext cx="457200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E181BCB-7EC2-475E-8BD0-54F2501BF7F5}" type="slidenum">
              <a:rPr lang="en-US" altLang="en-US" sz="2400" b="0">
                <a:solidFill>
                  <a:srgbClr val="7B9899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2400" b="0">
              <a:solidFill>
                <a:srgbClr val="7B9899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 lIns="92075" tIns="46038" rIns="92075" bIns="46038"/>
          <a:lstStyle/>
          <a:p>
            <a:pPr eaLnBrk="1" hangingPunct="1"/>
            <a:r>
              <a:rPr lang="en-US" altLang="en-US" sz="2800"/>
              <a:t>An agreement by Microsoft to receive 6-month LIBOR &amp; pay a fixed rate of 5% per annum every 6 months for 3 years on a notional principal of $100 million to a counterparty.</a:t>
            </a:r>
          </a:p>
          <a:p>
            <a:pPr eaLnBrk="1" hangingPunct="1"/>
            <a:r>
              <a:rPr lang="en-US" altLang="en-US" sz="2800"/>
              <a:t>Next slide illustrates cash flows that could occur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 lIns="92075" tIns="46038" rIns="92075" bIns="46038"/>
          <a:lstStyle/>
          <a:p>
            <a:pPr eaLnBrk="1" hangingPunct="1"/>
            <a:r>
              <a:rPr lang="en-US" altLang="en-US" sz="3500"/>
              <a:t>Cash Flows to Microsoft</a:t>
            </a:r>
          </a:p>
        </p:txBody>
      </p:sp>
      <p:grpSp>
        <p:nvGrpSpPr>
          <p:cNvPr id="26627" name="Group 57"/>
          <p:cNvGrpSpPr>
            <a:grpSpLocks/>
          </p:cNvGrpSpPr>
          <p:nvPr/>
        </p:nvGrpSpPr>
        <p:grpSpPr bwMode="auto">
          <a:xfrm>
            <a:off x="1065213" y="1214438"/>
            <a:ext cx="7078662" cy="4740275"/>
            <a:chOff x="671" y="765"/>
            <a:chExt cx="4459" cy="2986"/>
          </a:xfrm>
        </p:grpSpPr>
        <p:sp>
          <p:nvSpPr>
            <p:cNvPr id="26628" name="Rectangle 2"/>
            <p:cNvSpPr>
              <a:spLocks noChangeArrowheads="1"/>
            </p:cNvSpPr>
            <p:nvPr/>
          </p:nvSpPr>
          <p:spPr bwMode="auto">
            <a:xfrm>
              <a:off x="671" y="765"/>
              <a:ext cx="18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629" name="Line 3"/>
            <p:cNvSpPr>
              <a:spLocks noChangeShapeType="1"/>
            </p:cNvSpPr>
            <p:nvPr/>
          </p:nvSpPr>
          <p:spPr bwMode="auto">
            <a:xfrm>
              <a:off x="2441" y="2083"/>
              <a:ext cx="40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0" name="Line 4"/>
            <p:cNvSpPr>
              <a:spLocks noChangeShapeType="1"/>
            </p:cNvSpPr>
            <p:nvPr/>
          </p:nvSpPr>
          <p:spPr bwMode="auto">
            <a:xfrm>
              <a:off x="2441" y="2335"/>
              <a:ext cx="40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1" name="Line 5"/>
            <p:cNvSpPr>
              <a:spLocks noChangeShapeType="1"/>
            </p:cNvSpPr>
            <p:nvPr/>
          </p:nvSpPr>
          <p:spPr bwMode="auto">
            <a:xfrm>
              <a:off x="2441" y="2603"/>
              <a:ext cx="40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2" name="Line 6"/>
            <p:cNvSpPr>
              <a:spLocks noChangeShapeType="1"/>
            </p:cNvSpPr>
            <p:nvPr/>
          </p:nvSpPr>
          <p:spPr bwMode="auto">
            <a:xfrm>
              <a:off x="2441" y="2871"/>
              <a:ext cx="40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3" name="Line 7"/>
            <p:cNvSpPr>
              <a:spLocks noChangeShapeType="1"/>
            </p:cNvSpPr>
            <p:nvPr/>
          </p:nvSpPr>
          <p:spPr bwMode="auto">
            <a:xfrm>
              <a:off x="2441" y="3139"/>
              <a:ext cx="40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4" name="Line 8"/>
            <p:cNvSpPr>
              <a:spLocks noChangeShapeType="1"/>
            </p:cNvSpPr>
            <p:nvPr/>
          </p:nvSpPr>
          <p:spPr bwMode="auto">
            <a:xfrm>
              <a:off x="2441" y="3399"/>
              <a:ext cx="40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Line 9"/>
            <p:cNvSpPr>
              <a:spLocks noChangeShapeType="1"/>
            </p:cNvSpPr>
            <p:nvPr/>
          </p:nvSpPr>
          <p:spPr bwMode="auto">
            <a:xfrm>
              <a:off x="769" y="1072"/>
              <a:ext cx="432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Rectangle 10"/>
            <p:cNvSpPr>
              <a:spLocks noChangeArrowheads="1"/>
            </p:cNvSpPr>
            <p:nvPr/>
          </p:nvSpPr>
          <p:spPr bwMode="auto">
            <a:xfrm>
              <a:off x="769" y="1072"/>
              <a:ext cx="4315" cy="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637" name="Line 11"/>
            <p:cNvSpPr>
              <a:spLocks noChangeShapeType="1"/>
            </p:cNvSpPr>
            <p:nvPr/>
          </p:nvSpPr>
          <p:spPr bwMode="auto">
            <a:xfrm>
              <a:off x="769" y="1869"/>
              <a:ext cx="432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Rectangle 12"/>
            <p:cNvSpPr>
              <a:spLocks noChangeArrowheads="1"/>
            </p:cNvSpPr>
            <p:nvPr/>
          </p:nvSpPr>
          <p:spPr bwMode="auto">
            <a:xfrm>
              <a:off x="769" y="1869"/>
              <a:ext cx="4315" cy="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639" name="Line 13"/>
            <p:cNvSpPr>
              <a:spLocks noChangeShapeType="1"/>
            </p:cNvSpPr>
            <p:nvPr/>
          </p:nvSpPr>
          <p:spPr bwMode="auto">
            <a:xfrm>
              <a:off x="769" y="3727"/>
              <a:ext cx="432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Rectangle 14"/>
            <p:cNvSpPr>
              <a:spLocks noChangeArrowheads="1"/>
            </p:cNvSpPr>
            <p:nvPr/>
          </p:nvSpPr>
          <p:spPr bwMode="auto">
            <a:xfrm>
              <a:off x="769" y="3727"/>
              <a:ext cx="4315" cy="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641" name="Rectangle 15"/>
            <p:cNvSpPr>
              <a:spLocks noChangeArrowheads="1"/>
            </p:cNvSpPr>
            <p:nvPr/>
          </p:nvSpPr>
          <p:spPr bwMode="auto">
            <a:xfrm>
              <a:off x="2631" y="1110"/>
              <a:ext cx="2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---------Millions of Dollars---------</a:t>
              </a:r>
            </a:p>
          </p:txBody>
        </p:sp>
        <p:sp>
          <p:nvSpPr>
            <p:cNvPr id="26642" name="Rectangle 16"/>
            <p:cNvSpPr>
              <a:spLocks noChangeArrowheads="1"/>
            </p:cNvSpPr>
            <p:nvPr/>
          </p:nvSpPr>
          <p:spPr bwMode="auto">
            <a:xfrm>
              <a:off x="1959" y="1376"/>
              <a:ext cx="5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LIBOR</a:t>
              </a:r>
            </a:p>
          </p:txBody>
        </p:sp>
        <p:sp>
          <p:nvSpPr>
            <p:cNvPr id="26643" name="Rectangle 17"/>
            <p:cNvSpPr>
              <a:spLocks noChangeArrowheads="1"/>
            </p:cNvSpPr>
            <p:nvPr/>
          </p:nvSpPr>
          <p:spPr bwMode="auto">
            <a:xfrm>
              <a:off x="2597" y="1376"/>
              <a:ext cx="96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 i="1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FLOATING </a:t>
              </a:r>
            </a:p>
          </p:txBody>
        </p:sp>
        <p:sp>
          <p:nvSpPr>
            <p:cNvPr id="26644" name="Rectangle 18"/>
            <p:cNvSpPr>
              <a:spLocks noChangeArrowheads="1"/>
            </p:cNvSpPr>
            <p:nvPr/>
          </p:nvSpPr>
          <p:spPr bwMode="auto">
            <a:xfrm>
              <a:off x="3556" y="1376"/>
              <a:ext cx="6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 i="1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FIXED </a:t>
              </a:r>
            </a:p>
          </p:txBody>
        </p:sp>
        <p:sp>
          <p:nvSpPr>
            <p:cNvPr id="26645" name="Rectangle 19"/>
            <p:cNvSpPr>
              <a:spLocks noChangeArrowheads="1"/>
            </p:cNvSpPr>
            <p:nvPr/>
          </p:nvSpPr>
          <p:spPr bwMode="auto">
            <a:xfrm>
              <a:off x="4504" y="1376"/>
              <a:ext cx="3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Net</a:t>
              </a:r>
            </a:p>
          </p:txBody>
        </p:sp>
        <p:sp>
          <p:nvSpPr>
            <p:cNvPr id="26646" name="Rectangle 20"/>
            <p:cNvSpPr>
              <a:spLocks noChangeArrowheads="1"/>
            </p:cNvSpPr>
            <p:nvPr/>
          </p:nvSpPr>
          <p:spPr bwMode="auto">
            <a:xfrm>
              <a:off x="1083" y="1641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Date</a:t>
              </a:r>
            </a:p>
          </p:txBody>
        </p:sp>
        <p:sp>
          <p:nvSpPr>
            <p:cNvPr id="26647" name="Rectangle 21"/>
            <p:cNvSpPr>
              <a:spLocks noChangeArrowheads="1"/>
            </p:cNvSpPr>
            <p:nvPr/>
          </p:nvSpPr>
          <p:spPr bwMode="auto">
            <a:xfrm>
              <a:off x="2031" y="1641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Rate</a:t>
              </a:r>
            </a:p>
          </p:txBody>
        </p:sp>
        <p:sp>
          <p:nvSpPr>
            <p:cNvPr id="26648" name="Rectangle 22"/>
            <p:cNvSpPr>
              <a:spLocks noChangeArrowheads="1"/>
            </p:cNvSpPr>
            <p:nvPr/>
          </p:nvSpPr>
          <p:spPr bwMode="auto">
            <a:xfrm>
              <a:off x="2640" y="1641"/>
              <a:ext cx="8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Cash Flow</a:t>
              </a:r>
            </a:p>
          </p:txBody>
        </p:sp>
        <p:sp>
          <p:nvSpPr>
            <p:cNvPr id="26649" name="Rectangle 23"/>
            <p:cNvSpPr>
              <a:spLocks noChangeArrowheads="1"/>
            </p:cNvSpPr>
            <p:nvPr/>
          </p:nvSpPr>
          <p:spPr bwMode="auto">
            <a:xfrm>
              <a:off x="3448" y="1641"/>
              <a:ext cx="8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Cash Flow</a:t>
              </a:r>
            </a:p>
          </p:txBody>
        </p:sp>
        <p:sp>
          <p:nvSpPr>
            <p:cNvPr id="26650" name="Rectangle 24"/>
            <p:cNvSpPr>
              <a:spLocks noChangeArrowheads="1"/>
            </p:cNvSpPr>
            <p:nvPr/>
          </p:nvSpPr>
          <p:spPr bwMode="auto">
            <a:xfrm>
              <a:off x="4258" y="1641"/>
              <a:ext cx="8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Cash Flow</a:t>
              </a:r>
            </a:p>
          </p:txBody>
        </p:sp>
        <p:sp>
          <p:nvSpPr>
            <p:cNvPr id="26651" name="Rectangle 25"/>
            <p:cNvSpPr>
              <a:spLocks noChangeArrowheads="1"/>
            </p:cNvSpPr>
            <p:nvPr/>
          </p:nvSpPr>
          <p:spPr bwMode="auto">
            <a:xfrm>
              <a:off x="837" y="1907"/>
              <a:ext cx="97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Mar.5, 2013</a:t>
              </a:r>
            </a:p>
          </p:txBody>
        </p:sp>
        <p:sp>
          <p:nvSpPr>
            <p:cNvPr id="26652" name="Rectangle 26"/>
            <p:cNvSpPr>
              <a:spLocks noChangeArrowheads="1"/>
            </p:cNvSpPr>
            <p:nvPr/>
          </p:nvSpPr>
          <p:spPr bwMode="auto">
            <a:xfrm>
              <a:off x="1995" y="1907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4.2%</a:t>
              </a:r>
            </a:p>
          </p:txBody>
        </p:sp>
        <p:sp>
          <p:nvSpPr>
            <p:cNvPr id="26653" name="Rectangle 27"/>
            <p:cNvSpPr>
              <a:spLocks noChangeArrowheads="1"/>
            </p:cNvSpPr>
            <p:nvPr/>
          </p:nvSpPr>
          <p:spPr bwMode="auto">
            <a:xfrm>
              <a:off x="759" y="2172"/>
              <a:ext cx="10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Sept. 5, 2013</a:t>
              </a:r>
            </a:p>
          </p:txBody>
        </p:sp>
        <p:sp>
          <p:nvSpPr>
            <p:cNvPr id="26654" name="Rectangle 28"/>
            <p:cNvSpPr>
              <a:spLocks noChangeArrowheads="1"/>
            </p:cNvSpPr>
            <p:nvPr/>
          </p:nvSpPr>
          <p:spPr bwMode="auto">
            <a:xfrm>
              <a:off x="1995" y="2172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4.8%</a:t>
              </a:r>
            </a:p>
          </p:txBody>
        </p:sp>
        <p:sp>
          <p:nvSpPr>
            <p:cNvPr id="26655" name="Rectangle 29"/>
            <p:cNvSpPr>
              <a:spLocks noChangeArrowheads="1"/>
            </p:cNvSpPr>
            <p:nvPr/>
          </p:nvSpPr>
          <p:spPr bwMode="auto">
            <a:xfrm>
              <a:off x="2775" y="2172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+2.10</a:t>
              </a:r>
            </a:p>
          </p:txBody>
        </p:sp>
        <p:sp>
          <p:nvSpPr>
            <p:cNvPr id="26656" name="Rectangle 30"/>
            <p:cNvSpPr>
              <a:spLocks noChangeArrowheads="1"/>
            </p:cNvSpPr>
            <p:nvPr/>
          </p:nvSpPr>
          <p:spPr bwMode="auto">
            <a:xfrm>
              <a:off x="3574" y="2172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2.50</a:t>
              </a:r>
            </a:p>
          </p:txBody>
        </p:sp>
        <p:sp>
          <p:nvSpPr>
            <p:cNvPr id="26657" name="Rectangle 31"/>
            <p:cNvSpPr>
              <a:spLocks noChangeArrowheads="1"/>
            </p:cNvSpPr>
            <p:nvPr/>
          </p:nvSpPr>
          <p:spPr bwMode="auto">
            <a:xfrm>
              <a:off x="4384" y="2172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0.40</a:t>
              </a:r>
            </a:p>
          </p:txBody>
        </p:sp>
        <p:sp>
          <p:nvSpPr>
            <p:cNvPr id="26658" name="Rectangle 32"/>
            <p:cNvSpPr>
              <a:spLocks noChangeArrowheads="1"/>
            </p:cNvSpPr>
            <p:nvPr/>
          </p:nvSpPr>
          <p:spPr bwMode="auto">
            <a:xfrm>
              <a:off x="837" y="2437"/>
              <a:ext cx="97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Mar.5, 2014</a:t>
              </a:r>
            </a:p>
          </p:txBody>
        </p:sp>
        <p:sp>
          <p:nvSpPr>
            <p:cNvPr id="26659" name="Rectangle 33"/>
            <p:cNvSpPr>
              <a:spLocks noChangeArrowheads="1"/>
            </p:cNvSpPr>
            <p:nvPr/>
          </p:nvSpPr>
          <p:spPr bwMode="auto">
            <a:xfrm>
              <a:off x="1995" y="2437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5.3%</a:t>
              </a:r>
            </a:p>
          </p:txBody>
        </p:sp>
        <p:sp>
          <p:nvSpPr>
            <p:cNvPr id="26660" name="Rectangle 34"/>
            <p:cNvSpPr>
              <a:spLocks noChangeArrowheads="1"/>
            </p:cNvSpPr>
            <p:nvPr/>
          </p:nvSpPr>
          <p:spPr bwMode="auto">
            <a:xfrm>
              <a:off x="2775" y="2437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+2.40</a:t>
              </a:r>
            </a:p>
          </p:txBody>
        </p:sp>
        <p:sp>
          <p:nvSpPr>
            <p:cNvPr id="26661" name="Rectangle 35"/>
            <p:cNvSpPr>
              <a:spLocks noChangeArrowheads="1"/>
            </p:cNvSpPr>
            <p:nvPr/>
          </p:nvSpPr>
          <p:spPr bwMode="auto">
            <a:xfrm>
              <a:off x="3574" y="2437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2.50</a:t>
              </a:r>
            </a:p>
          </p:txBody>
        </p:sp>
        <p:sp>
          <p:nvSpPr>
            <p:cNvPr id="26662" name="Rectangle 36"/>
            <p:cNvSpPr>
              <a:spLocks noChangeArrowheads="1"/>
            </p:cNvSpPr>
            <p:nvPr/>
          </p:nvSpPr>
          <p:spPr bwMode="auto">
            <a:xfrm>
              <a:off x="4384" y="2437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0.10</a:t>
              </a:r>
            </a:p>
          </p:txBody>
        </p:sp>
        <p:sp>
          <p:nvSpPr>
            <p:cNvPr id="26663" name="Rectangle 37"/>
            <p:cNvSpPr>
              <a:spLocks noChangeArrowheads="1"/>
            </p:cNvSpPr>
            <p:nvPr/>
          </p:nvSpPr>
          <p:spPr bwMode="auto">
            <a:xfrm>
              <a:off x="759" y="2703"/>
              <a:ext cx="103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Sept. 5, 2014</a:t>
              </a:r>
            </a:p>
          </p:txBody>
        </p:sp>
        <p:sp>
          <p:nvSpPr>
            <p:cNvPr id="26664" name="Rectangle 38"/>
            <p:cNvSpPr>
              <a:spLocks noChangeArrowheads="1"/>
            </p:cNvSpPr>
            <p:nvPr/>
          </p:nvSpPr>
          <p:spPr bwMode="auto">
            <a:xfrm>
              <a:off x="1995" y="2703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5.5%</a:t>
              </a:r>
            </a:p>
          </p:txBody>
        </p:sp>
        <p:sp>
          <p:nvSpPr>
            <p:cNvPr id="26665" name="Rectangle 39"/>
            <p:cNvSpPr>
              <a:spLocks noChangeArrowheads="1"/>
            </p:cNvSpPr>
            <p:nvPr/>
          </p:nvSpPr>
          <p:spPr bwMode="auto">
            <a:xfrm>
              <a:off x="2775" y="2703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+2.65</a:t>
              </a:r>
            </a:p>
          </p:txBody>
        </p:sp>
        <p:sp>
          <p:nvSpPr>
            <p:cNvPr id="26666" name="Rectangle 40"/>
            <p:cNvSpPr>
              <a:spLocks noChangeArrowheads="1"/>
            </p:cNvSpPr>
            <p:nvPr/>
          </p:nvSpPr>
          <p:spPr bwMode="auto">
            <a:xfrm>
              <a:off x="3574" y="2703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2.50</a:t>
              </a:r>
            </a:p>
          </p:txBody>
        </p:sp>
        <p:sp>
          <p:nvSpPr>
            <p:cNvPr id="26667" name="Rectangle 41"/>
            <p:cNvSpPr>
              <a:spLocks noChangeArrowheads="1"/>
            </p:cNvSpPr>
            <p:nvPr/>
          </p:nvSpPr>
          <p:spPr bwMode="auto">
            <a:xfrm>
              <a:off x="4392" y="2703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+0.15</a:t>
              </a:r>
            </a:p>
          </p:txBody>
        </p:sp>
        <p:sp>
          <p:nvSpPr>
            <p:cNvPr id="26668" name="Rectangle 42"/>
            <p:cNvSpPr>
              <a:spLocks noChangeArrowheads="1"/>
            </p:cNvSpPr>
            <p:nvPr/>
          </p:nvSpPr>
          <p:spPr bwMode="auto">
            <a:xfrm>
              <a:off x="837" y="2968"/>
              <a:ext cx="97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Mar.5, 2015</a:t>
              </a:r>
            </a:p>
          </p:txBody>
        </p:sp>
        <p:sp>
          <p:nvSpPr>
            <p:cNvPr id="26669" name="Rectangle 43"/>
            <p:cNvSpPr>
              <a:spLocks noChangeArrowheads="1"/>
            </p:cNvSpPr>
            <p:nvPr/>
          </p:nvSpPr>
          <p:spPr bwMode="auto">
            <a:xfrm>
              <a:off x="1995" y="2968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5.6%</a:t>
              </a:r>
            </a:p>
          </p:txBody>
        </p:sp>
        <p:sp>
          <p:nvSpPr>
            <p:cNvPr id="26670" name="Rectangle 44"/>
            <p:cNvSpPr>
              <a:spLocks noChangeArrowheads="1"/>
            </p:cNvSpPr>
            <p:nvPr/>
          </p:nvSpPr>
          <p:spPr bwMode="auto">
            <a:xfrm>
              <a:off x="2775" y="2968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+2.75</a:t>
              </a:r>
            </a:p>
          </p:txBody>
        </p:sp>
        <p:sp>
          <p:nvSpPr>
            <p:cNvPr id="26671" name="Rectangle 45"/>
            <p:cNvSpPr>
              <a:spLocks noChangeArrowheads="1"/>
            </p:cNvSpPr>
            <p:nvPr/>
          </p:nvSpPr>
          <p:spPr bwMode="auto">
            <a:xfrm>
              <a:off x="3574" y="2968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2.50</a:t>
              </a:r>
            </a:p>
          </p:txBody>
        </p:sp>
        <p:sp>
          <p:nvSpPr>
            <p:cNvPr id="26672" name="Rectangle 46"/>
            <p:cNvSpPr>
              <a:spLocks noChangeArrowheads="1"/>
            </p:cNvSpPr>
            <p:nvPr/>
          </p:nvSpPr>
          <p:spPr bwMode="auto">
            <a:xfrm>
              <a:off x="4392" y="2968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+0.25</a:t>
              </a:r>
            </a:p>
          </p:txBody>
        </p:sp>
        <p:sp>
          <p:nvSpPr>
            <p:cNvPr id="26673" name="Rectangle 47"/>
            <p:cNvSpPr>
              <a:spLocks noChangeArrowheads="1"/>
            </p:cNvSpPr>
            <p:nvPr/>
          </p:nvSpPr>
          <p:spPr bwMode="auto">
            <a:xfrm>
              <a:off x="759" y="3234"/>
              <a:ext cx="10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Sept. 5, 2015</a:t>
              </a:r>
            </a:p>
          </p:txBody>
        </p:sp>
        <p:sp>
          <p:nvSpPr>
            <p:cNvPr id="26674" name="Rectangle 48"/>
            <p:cNvSpPr>
              <a:spLocks noChangeArrowheads="1"/>
            </p:cNvSpPr>
            <p:nvPr/>
          </p:nvSpPr>
          <p:spPr bwMode="auto">
            <a:xfrm>
              <a:off x="1995" y="3234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5.9%</a:t>
              </a:r>
            </a:p>
          </p:txBody>
        </p:sp>
        <p:sp>
          <p:nvSpPr>
            <p:cNvPr id="26675" name="Rectangle 49"/>
            <p:cNvSpPr>
              <a:spLocks noChangeArrowheads="1"/>
            </p:cNvSpPr>
            <p:nvPr/>
          </p:nvSpPr>
          <p:spPr bwMode="auto">
            <a:xfrm>
              <a:off x="2775" y="3234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+2.80</a:t>
              </a:r>
            </a:p>
          </p:txBody>
        </p:sp>
        <p:sp>
          <p:nvSpPr>
            <p:cNvPr id="26676" name="Rectangle 50"/>
            <p:cNvSpPr>
              <a:spLocks noChangeArrowheads="1"/>
            </p:cNvSpPr>
            <p:nvPr/>
          </p:nvSpPr>
          <p:spPr bwMode="auto">
            <a:xfrm>
              <a:off x="3574" y="3234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2.50</a:t>
              </a:r>
            </a:p>
          </p:txBody>
        </p:sp>
        <p:sp>
          <p:nvSpPr>
            <p:cNvPr id="26677" name="Rectangle 51"/>
            <p:cNvSpPr>
              <a:spLocks noChangeArrowheads="1"/>
            </p:cNvSpPr>
            <p:nvPr/>
          </p:nvSpPr>
          <p:spPr bwMode="auto">
            <a:xfrm>
              <a:off x="4392" y="3234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+0.30</a:t>
              </a:r>
            </a:p>
          </p:txBody>
        </p:sp>
        <p:sp>
          <p:nvSpPr>
            <p:cNvPr id="26678" name="Rectangle 52"/>
            <p:cNvSpPr>
              <a:spLocks noChangeArrowheads="1"/>
            </p:cNvSpPr>
            <p:nvPr/>
          </p:nvSpPr>
          <p:spPr bwMode="auto">
            <a:xfrm>
              <a:off x="837" y="3499"/>
              <a:ext cx="9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Mar.5, 2016</a:t>
              </a:r>
            </a:p>
          </p:txBody>
        </p:sp>
        <p:sp>
          <p:nvSpPr>
            <p:cNvPr id="26679" name="Rectangle 53"/>
            <p:cNvSpPr>
              <a:spLocks noChangeArrowheads="1"/>
            </p:cNvSpPr>
            <p:nvPr/>
          </p:nvSpPr>
          <p:spPr bwMode="auto">
            <a:xfrm>
              <a:off x="1995" y="3499"/>
              <a:ext cx="4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6.4%</a:t>
              </a:r>
            </a:p>
          </p:txBody>
        </p:sp>
        <p:sp>
          <p:nvSpPr>
            <p:cNvPr id="26680" name="Rectangle 54"/>
            <p:cNvSpPr>
              <a:spLocks noChangeArrowheads="1"/>
            </p:cNvSpPr>
            <p:nvPr/>
          </p:nvSpPr>
          <p:spPr bwMode="auto">
            <a:xfrm>
              <a:off x="2775" y="3499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+2.95</a:t>
              </a:r>
            </a:p>
          </p:txBody>
        </p:sp>
        <p:sp>
          <p:nvSpPr>
            <p:cNvPr id="26681" name="Rectangle 55"/>
            <p:cNvSpPr>
              <a:spLocks noChangeArrowheads="1"/>
            </p:cNvSpPr>
            <p:nvPr/>
          </p:nvSpPr>
          <p:spPr bwMode="auto">
            <a:xfrm>
              <a:off x="3574" y="3499"/>
              <a:ext cx="5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–</a:t>
              </a: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2.50</a:t>
              </a:r>
            </a:p>
          </p:txBody>
        </p:sp>
        <p:sp>
          <p:nvSpPr>
            <p:cNvPr id="26682" name="Rectangle 56"/>
            <p:cNvSpPr>
              <a:spLocks noChangeArrowheads="1"/>
            </p:cNvSpPr>
            <p:nvPr/>
          </p:nvSpPr>
          <p:spPr bwMode="auto">
            <a:xfrm>
              <a:off x="4392" y="3499"/>
              <a:ext cx="5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w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è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rgbClr val="161616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+0.45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risk management of prepayments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2209800" y="21336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676" name="TextBox 8"/>
          <p:cNvSpPr txBox="1">
            <a:spLocks noChangeArrowheads="1"/>
          </p:cNvSpPr>
          <p:nvPr/>
        </p:nvSpPr>
        <p:spPr bwMode="auto">
          <a:xfrm>
            <a:off x="2438400" y="16764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5334000" y="23622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678" name="TextBox 10"/>
          <p:cNvSpPr txBox="1">
            <a:spLocks noChangeArrowheads="1"/>
          </p:cNvSpPr>
          <p:nvPr/>
        </p:nvSpPr>
        <p:spPr bwMode="auto">
          <a:xfrm>
            <a:off x="5867400" y="17526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1066800" y="4648200"/>
            <a:ext cx="127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Investor</a:t>
            </a:r>
          </a:p>
        </p:txBody>
      </p:sp>
      <p:sp>
        <p:nvSpPr>
          <p:cNvPr id="28680" name="TextBox 12"/>
          <p:cNvSpPr txBox="1">
            <a:spLocks noChangeArrowheads="1"/>
          </p:cNvSpPr>
          <p:nvPr/>
        </p:nvSpPr>
        <p:spPr bwMode="auto">
          <a:xfrm>
            <a:off x="6858000" y="4572000"/>
            <a:ext cx="143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Borrower</a:t>
            </a:r>
          </a:p>
        </p:txBody>
      </p:sp>
      <p:pic>
        <p:nvPicPr>
          <p:cNvPr id="28681" name="Picture 13" descr="C:\Users\satyajit.karnik\AppData\Local\Microsoft\Windows\Temporary Internet Files\Content.IE5\DPKDHYHN\MC90029194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18272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17"/>
          <p:cNvSpPr/>
          <p:nvPr/>
        </p:nvSpPr>
        <p:spPr>
          <a:xfrm>
            <a:off x="51054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26670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84" name="TextBox 10"/>
          <p:cNvSpPr txBox="1">
            <a:spLocks noChangeArrowheads="1"/>
          </p:cNvSpPr>
          <p:nvPr/>
        </p:nvSpPr>
        <p:spPr bwMode="auto">
          <a:xfrm>
            <a:off x="2971800" y="4495800"/>
            <a:ext cx="938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Fixed</a:t>
            </a:r>
          </a:p>
        </p:txBody>
      </p:sp>
      <p:sp>
        <p:nvSpPr>
          <p:cNvPr id="28685" name="TextBox 10"/>
          <p:cNvSpPr txBox="1">
            <a:spLocks noChangeArrowheads="1"/>
          </p:cNvSpPr>
          <p:nvPr/>
        </p:nvSpPr>
        <p:spPr bwMode="auto">
          <a:xfrm>
            <a:off x="5257800" y="4495800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Prepay!</a:t>
            </a:r>
          </a:p>
        </p:txBody>
      </p:sp>
      <p:pic>
        <p:nvPicPr>
          <p:cNvPr id="28686" name="Picture 7" descr="C:\Users\satyajit.karnik\AppData\Local\Microsoft\Windows\Temporary Internet Files\Content.IE5\0WQSR92R\MC900439847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19400"/>
            <a:ext cx="20701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>
          <a:xfrm>
            <a:off x="3352800" y="2819400"/>
            <a:ext cx="2286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Mortgage Lender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3086100" y="4381500"/>
            <a:ext cx="15240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Up Arrow 23"/>
          <p:cNvSpPr/>
          <p:nvPr/>
        </p:nvSpPr>
        <p:spPr>
          <a:xfrm>
            <a:off x="4572000" y="4267200"/>
            <a:ext cx="152400" cy="1219200"/>
          </a:xfrm>
          <a:prstGeom prst="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876800" y="4267200"/>
            <a:ext cx="152400" cy="121920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95" name="TextBox 25"/>
          <p:cNvSpPr txBox="1">
            <a:spLocks noChangeArrowheads="1"/>
          </p:cNvSpPr>
          <p:nvPr/>
        </p:nvSpPr>
        <p:spPr bwMode="auto">
          <a:xfrm>
            <a:off x="2514600" y="54864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Float</a:t>
            </a:r>
          </a:p>
        </p:txBody>
      </p:sp>
      <p:sp>
        <p:nvSpPr>
          <p:cNvPr id="28696" name="TextBox 26"/>
          <p:cNvSpPr txBox="1">
            <a:spLocks noChangeArrowheads="1"/>
          </p:cNvSpPr>
          <p:nvPr/>
        </p:nvSpPr>
        <p:spPr bwMode="auto">
          <a:xfrm>
            <a:off x="3886200" y="5791200"/>
            <a:ext cx="215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Swap Counterparty</a:t>
            </a:r>
          </a:p>
        </p:txBody>
      </p:sp>
      <p:sp>
        <p:nvSpPr>
          <p:cNvPr id="28697" name="TextBox 27"/>
          <p:cNvSpPr txBox="1">
            <a:spLocks noChangeArrowheads="1"/>
          </p:cNvSpPr>
          <p:nvPr/>
        </p:nvSpPr>
        <p:spPr bwMode="auto">
          <a:xfrm>
            <a:off x="5029200" y="5257800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float</a:t>
            </a:r>
          </a:p>
        </p:txBody>
      </p:sp>
      <p:sp>
        <p:nvSpPr>
          <p:cNvPr id="28698" name="TextBox 28"/>
          <p:cNvSpPr txBox="1">
            <a:spLocks noChangeArrowheads="1"/>
          </p:cNvSpPr>
          <p:nvPr/>
        </p:nvSpPr>
        <p:spPr bwMode="auto">
          <a:xfrm>
            <a:off x="3962400" y="5105400"/>
            <a:ext cx="67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fixed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Lending business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2971800"/>
            <a:ext cx="2286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Mortgage Banker/Intermediary 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2209800" y="21336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149" name="TextBox 8"/>
          <p:cNvSpPr txBox="1">
            <a:spLocks noChangeArrowheads="1"/>
          </p:cNvSpPr>
          <p:nvPr/>
        </p:nvSpPr>
        <p:spPr bwMode="auto">
          <a:xfrm>
            <a:off x="2438400" y="16764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5334000" y="23622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5867400" y="17526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6152" name="TextBox 11"/>
          <p:cNvSpPr txBox="1">
            <a:spLocks noChangeArrowheads="1"/>
          </p:cNvSpPr>
          <p:nvPr/>
        </p:nvSpPr>
        <p:spPr bwMode="auto">
          <a:xfrm>
            <a:off x="1066800" y="4648200"/>
            <a:ext cx="127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Investor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6858000" y="4572000"/>
            <a:ext cx="143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Borrower</a:t>
            </a:r>
          </a:p>
        </p:txBody>
      </p:sp>
      <p:pic>
        <p:nvPicPr>
          <p:cNvPr id="6154" name="Picture 13" descr="C:\Users\satyajit.karnik\AppData\Local\Microsoft\Windows\Temporary Internet Files\Content.IE5\DPKDHYHN\MC90029194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18272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4" descr="C:\Users\satyajit.karnik\AppData\Local\Microsoft\Windows\Temporary Internet Files\Content.IE5\0WQSR92R\MC900196304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743200"/>
            <a:ext cx="170973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Lending business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2209800" y="21336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196" name="TextBox 8"/>
          <p:cNvSpPr txBox="1">
            <a:spLocks noChangeArrowheads="1"/>
          </p:cNvSpPr>
          <p:nvPr/>
        </p:nvSpPr>
        <p:spPr bwMode="auto">
          <a:xfrm>
            <a:off x="2438400" y="16764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5334000" y="23622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198" name="TextBox 10"/>
          <p:cNvSpPr txBox="1">
            <a:spLocks noChangeArrowheads="1"/>
          </p:cNvSpPr>
          <p:nvPr/>
        </p:nvSpPr>
        <p:spPr bwMode="auto">
          <a:xfrm>
            <a:off x="5867400" y="17526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8199" name="TextBox 11"/>
          <p:cNvSpPr txBox="1">
            <a:spLocks noChangeArrowheads="1"/>
          </p:cNvSpPr>
          <p:nvPr/>
        </p:nvSpPr>
        <p:spPr bwMode="auto">
          <a:xfrm>
            <a:off x="1066800" y="4648200"/>
            <a:ext cx="127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Investor</a:t>
            </a:r>
          </a:p>
        </p:txBody>
      </p:sp>
      <p:sp>
        <p:nvSpPr>
          <p:cNvPr id="8200" name="TextBox 12"/>
          <p:cNvSpPr txBox="1">
            <a:spLocks noChangeArrowheads="1"/>
          </p:cNvSpPr>
          <p:nvPr/>
        </p:nvSpPr>
        <p:spPr bwMode="auto">
          <a:xfrm>
            <a:off x="6858000" y="4572000"/>
            <a:ext cx="143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Borrower</a:t>
            </a:r>
          </a:p>
        </p:txBody>
      </p:sp>
      <p:pic>
        <p:nvPicPr>
          <p:cNvPr id="8201" name="Picture 13" descr="C:\Users\satyajit.karnik\AppData\Local\Microsoft\Windows\Temporary Internet Files\Content.IE5\DPKDHYHN\MC90029194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18272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4" descr="C:\Users\satyajit.karnik\AppData\Local\Microsoft\Windows\Temporary Internet Files\Content.IE5\0WQSR92R\MC900196304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743200"/>
            <a:ext cx="170973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17"/>
          <p:cNvSpPr/>
          <p:nvPr/>
        </p:nvSpPr>
        <p:spPr>
          <a:xfrm>
            <a:off x="51054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26670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05" name="TextBox 19"/>
          <p:cNvSpPr txBox="1">
            <a:spLocks noChangeArrowheads="1"/>
          </p:cNvSpPr>
          <p:nvPr/>
        </p:nvSpPr>
        <p:spPr bwMode="auto">
          <a:xfrm>
            <a:off x="5486400" y="4572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Hope!</a:t>
            </a:r>
          </a:p>
        </p:txBody>
      </p:sp>
      <p:sp>
        <p:nvSpPr>
          <p:cNvPr id="8206" name="TextBox 10"/>
          <p:cNvSpPr txBox="1">
            <a:spLocks noChangeArrowheads="1"/>
          </p:cNvSpPr>
          <p:nvPr/>
        </p:nvSpPr>
        <p:spPr bwMode="auto">
          <a:xfrm>
            <a:off x="3276600" y="46482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8207" name="TextBox 10"/>
          <p:cNvSpPr txBox="1">
            <a:spLocks noChangeArrowheads="1"/>
          </p:cNvSpPr>
          <p:nvPr/>
        </p:nvSpPr>
        <p:spPr bwMode="auto">
          <a:xfrm>
            <a:off x="5791200" y="50292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7" name="Oval 16"/>
          <p:cNvSpPr/>
          <p:nvPr/>
        </p:nvSpPr>
        <p:spPr>
          <a:xfrm>
            <a:off x="3352800" y="2971800"/>
            <a:ext cx="2286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Mortgage Banker/Intermediary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there is a problem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2209800" y="21336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2438400" y="16764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5334000" y="23622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246" name="TextBox 10"/>
          <p:cNvSpPr txBox="1">
            <a:spLocks noChangeArrowheads="1"/>
          </p:cNvSpPr>
          <p:nvPr/>
        </p:nvSpPr>
        <p:spPr bwMode="auto">
          <a:xfrm>
            <a:off x="5867400" y="17526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247" name="TextBox 11"/>
          <p:cNvSpPr txBox="1">
            <a:spLocks noChangeArrowheads="1"/>
          </p:cNvSpPr>
          <p:nvPr/>
        </p:nvSpPr>
        <p:spPr bwMode="auto">
          <a:xfrm>
            <a:off x="1066800" y="4648200"/>
            <a:ext cx="127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Investor</a:t>
            </a:r>
          </a:p>
        </p:txBody>
      </p:sp>
      <p:sp>
        <p:nvSpPr>
          <p:cNvPr id="10248" name="TextBox 12"/>
          <p:cNvSpPr txBox="1">
            <a:spLocks noChangeArrowheads="1"/>
          </p:cNvSpPr>
          <p:nvPr/>
        </p:nvSpPr>
        <p:spPr bwMode="auto">
          <a:xfrm>
            <a:off x="6858000" y="4572000"/>
            <a:ext cx="143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Borrower</a:t>
            </a:r>
          </a:p>
        </p:txBody>
      </p:sp>
      <p:pic>
        <p:nvPicPr>
          <p:cNvPr id="10249" name="Picture 13" descr="C:\Users\satyajit.karnik\AppData\Local\Microsoft\Windows\Temporary Internet Files\Content.IE5\DPKDHYHN\MC90029194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18272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17"/>
          <p:cNvSpPr/>
          <p:nvPr/>
        </p:nvSpPr>
        <p:spPr>
          <a:xfrm>
            <a:off x="51054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26670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52" name="TextBox 10"/>
          <p:cNvSpPr txBox="1">
            <a:spLocks noChangeArrowheads="1"/>
          </p:cNvSpPr>
          <p:nvPr/>
        </p:nvSpPr>
        <p:spPr bwMode="auto">
          <a:xfrm>
            <a:off x="3276600" y="46482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253" name="TextBox 10"/>
          <p:cNvSpPr txBox="1">
            <a:spLocks noChangeArrowheads="1"/>
          </p:cNvSpPr>
          <p:nvPr/>
        </p:nvSpPr>
        <p:spPr bwMode="auto">
          <a:xfrm>
            <a:off x="5257800" y="44958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Default!</a:t>
            </a:r>
          </a:p>
        </p:txBody>
      </p:sp>
      <p:pic>
        <p:nvPicPr>
          <p:cNvPr id="10254" name="Picture 2" descr="C:\Users\satyajit.karnik\AppData\Local\Microsoft\Windows\Temporary Internet Files\Content.IE5\SD4DA270\MC90023075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057400"/>
            <a:ext cx="2109788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xplosion 1 16"/>
          <p:cNvSpPr/>
          <p:nvPr/>
        </p:nvSpPr>
        <p:spPr>
          <a:xfrm>
            <a:off x="3276600" y="2590800"/>
            <a:ext cx="2971800" cy="14478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Intermediary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And there is another problem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2209800" y="21336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292" name="TextBox 8"/>
          <p:cNvSpPr txBox="1">
            <a:spLocks noChangeArrowheads="1"/>
          </p:cNvSpPr>
          <p:nvPr/>
        </p:nvSpPr>
        <p:spPr bwMode="auto">
          <a:xfrm>
            <a:off x="2438400" y="16764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5334000" y="23622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294" name="TextBox 10"/>
          <p:cNvSpPr txBox="1">
            <a:spLocks noChangeArrowheads="1"/>
          </p:cNvSpPr>
          <p:nvPr/>
        </p:nvSpPr>
        <p:spPr bwMode="auto">
          <a:xfrm>
            <a:off x="5867400" y="17526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2295" name="TextBox 11"/>
          <p:cNvSpPr txBox="1">
            <a:spLocks noChangeArrowheads="1"/>
          </p:cNvSpPr>
          <p:nvPr/>
        </p:nvSpPr>
        <p:spPr bwMode="auto">
          <a:xfrm>
            <a:off x="1066800" y="4648200"/>
            <a:ext cx="127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Investor</a:t>
            </a:r>
          </a:p>
        </p:txBody>
      </p:sp>
      <p:sp>
        <p:nvSpPr>
          <p:cNvPr id="12296" name="TextBox 12"/>
          <p:cNvSpPr txBox="1">
            <a:spLocks noChangeArrowheads="1"/>
          </p:cNvSpPr>
          <p:nvPr/>
        </p:nvSpPr>
        <p:spPr bwMode="auto">
          <a:xfrm>
            <a:off x="6858000" y="4572000"/>
            <a:ext cx="143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Borrower</a:t>
            </a:r>
          </a:p>
        </p:txBody>
      </p:sp>
      <p:pic>
        <p:nvPicPr>
          <p:cNvPr id="12297" name="Picture 13" descr="C:\Users\satyajit.karnik\AppData\Local\Microsoft\Windows\Temporary Internet Files\Content.IE5\DPKDHYHN\MC90029194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18272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17"/>
          <p:cNvSpPr/>
          <p:nvPr/>
        </p:nvSpPr>
        <p:spPr>
          <a:xfrm>
            <a:off x="51054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26670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00" name="TextBox 10"/>
          <p:cNvSpPr txBox="1">
            <a:spLocks noChangeArrowheads="1"/>
          </p:cNvSpPr>
          <p:nvPr/>
        </p:nvSpPr>
        <p:spPr bwMode="auto">
          <a:xfrm>
            <a:off x="3276600" y="46482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2301" name="TextBox 10"/>
          <p:cNvSpPr txBox="1">
            <a:spLocks noChangeArrowheads="1"/>
          </p:cNvSpPr>
          <p:nvPr/>
        </p:nvSpPr>
        <p:spPr bwMode="auto">
          <a:xfrm>
            <a:off x="5257800" y="4495800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Prepay!</a:t>
            </a:r>
          </a:p>
        </p:txBody>
      </p:sp>
      <p:pic>
        <p:nvPicPr>
          <p:cNvPr id="12302" name="Picture 7" descr="C:\Users\satyajit.karnik\AppData\Local\Microsoft\Windows\Temporary Internet Files\Content.IE5\0WQSR92R\MC900439847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19400"/>
            <a:ext cx="20701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xplosion 1 16"/>
          <p:cNvSpPr/>
          <p:nvPr/>
        </p:nvSpPr>
        <p:spPr>
          <a:xfrm>
            <a:off x="3276600" y="2590800"/>
            <a:ext cx="2971800" cy="14478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Intermediary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Prepayment!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2209800" y="21336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340" name="TextBox 8"/>
          <p:cNvSpPr txBox="1">
            <a:spLocks noChangeArrowheads="1"/>
          </p:cNvSpPr>
          <p:nvPr/>
        </p:nvSpPr>
        <p:spPr bwMode="auto">
          <a:xfrm>
            <a:off x="2438400" y="16764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5334000" y="2362200"/>
            <a:ext cx="16002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342" name="TextBox 10"/>
          <p:cNvSpPr txBox="1">
            <a:spLocks noChangeArrowheads="1"/>
          </p:cNvSpPr>
          <p:nvPr/>
        </p:nvSpPr>
        <p:spPr bwMode="auto">
          <a:xfrm>
            <a:off x="5867400" y="1752600"/>
            <a:ext cx="527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$$</a:t>
            </a:r>
          </a:p>
        </p:txBody>
      </p:sp>
      <p:sp>
        <p:nvSpPr>
          <p:cNvPr id="14343" name="TextBox 11"/>
          <p:cNvSpPr txBox="1">
            <a:spLocks noChangeArrowheads="1"/>
          </p:cNvSpPr>
          <p:nvPr/>
        </p:nvSpPr>
        <p:spPr bwMode="auto">
          <a:xfrm>
            <a:off x="1066800" y="4648200"/>
            <a:ext cx="127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Investor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6858000" y="4572000"/>
            <a:ext cx="143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Borrower</a:t>
            </a:r>
          </a:p>
        </p:txBody>
      </p:sp>
      <p:pic>
        <p:nvPicPr>
          <p:cNvPr id="14345" name="Picture 13" descr="C:\Users\satyajit.karnik\AppData\Local\Microsoft\Windows\Temporary Internet Files\Content.IE5\DPKDHYHN\MC90029194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18272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17"/>
          <p:cNvSpPr/>
          <p:nvPr/>
        </p:nvSpPr>
        <p:spPr>
          <a:xfrm>
            <a:off x="51054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2667000" y="4191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48" name="TextBox 10"/>
          <p:cNvSpPr txBox="1">
            <a:spLocks noChangeArrowheads="1"/>
          </p:cNvSpPr>
          <p:nvPr/>
        </p:nvSpPr>
        <p:spPr bwMode="auto">
          <a:xfrm>
            <a:off x="2971800" y="4495800"/>
            <a:ext cx="938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Fixed</a:t>
            </a:r>
          </a:p>
        </p:txBody>
      </p:sp>
      <p:sp>
        <p:nvSpPr>
          <p:cNvPr id="14349" name="TextBox 10"/>
          <p:cNvSpPr txBox="1">
            <a:spLocks noChangeArrowheads="1"/>
          </p:cNvSpPr>
          <p:nvPr/>
        </p:nvSpPr>
        <p:spPr bwMode="auto">
          <a:xfrm>
            <a:off x="5257800" y="4495800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w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60000"/>
              <a:buFont typeface="Wingdings" panose="05000000000000000000" pitchFamily="2" charset="2"/>
              <a:buChar char="è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161616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cs typeface="Arial" panose="020B0604020202020204" pitchFamily="34" charset="0"/>
              </a:rPr>
              <a:t>Prepay!</a:t>
            </a:r>
          </a:p>
        </p:txBody>
      </p:sp>
      <p:pic>
        <p:nvPicPr>
          <p:cNvPr id="14350" name="Picture 7" descr="C:\Users\satyajit.karnik\AppData\Local\Microsoft\Windows\Temporary Internet Files\Content.IE5\0WQSR92R\MC900439847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19400"/>
            <a:ext cx="20701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276600" y="2590800"/>
            <a:ext cx="2971800" cy="14478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Intermediary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Q1: Simple Credit Default Swap (CDS) structure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r>
              <a:rPr lang="en-US" altLang="en-US"/>
              <a:t>A credit default  swap (CDS) on GE protects a bond with face value $100 issued by GE. A premium is paid at the beginning of the contract that lasts for a year. If the bond does not default the CDS pays nothing. If the bond defaults the CDS pays $100. Assume that the default probability for the bond is 2% during the year. Price the CDS. Use r = 0%.</a:t>
            </a:r>
          </a:p>
          <a:p>
            <a:r>
              <a:rPr lang="en-US" altLang="en-US"/>
              <a:t>Now assume that the contract lasts for 2 years. Premium is paid every 12 months if default has not occurred to continue the contract into the next 12  months. Price the 2 year CDS. Use r = 0%.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Q2: Tranche default probabilities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4238" cy="4572000"/>
          </a:xfrm>
        </p:spPr>
        <p:txBody>
          <a:bodyPr/>
          <a:lstStyle/>
          <a:p>
            <a:pPr eaLnBrk="1" hangingPunct="1"/>
            <a:r>
              <a:rPr lang="en-GB" altLang="en-US" sz="2000"/>
              <a:t>Consider two zero-coupon bonds with the following characteristics:</a:t>
            </a:r>
            <a:endParaRPr lang="en-US" altLang="en-US" sz="2000"/>
          </a:p>
          <a:p>
            <a:pPr eaLnBrk="1" hangingPunct="1"/>
            <a:r>
              <a:rPr lang="en-US" altLang="en-US" sz="2000"/>
              <a:t>Each bond has a face value of 100 and a maturity of one year.</a:t>
            </a:r>
          </a:p>
          <a:p>
            <a:pPr eaLnBrk="1" hangingPunct="1"/>
            <a:r>
              <a:rPr lang="en-US" altLang="en-US" sz="2000"/>
              <a:t>Each has a one-year default probability of </a:t>
            </a:r>
            <a:r>
              <a:rPr lang="en-US" altLang="en-US" sz="2000" i="1"/>
              <a:t>p.</a:t>
            </a:r>
            <a:endParaRPr lang="en-US" altLang="en-US" sz="2000"/>
          </a:p>
          <a:p>
            <a:pPr eaLnBrk="1" hangingPunct="1"/>
            <a:r>
              <a:rPr lang="en-US" altLang="en-US" sz="2000"/>
              <a:t>If a bond is in default at the end of the year, the recovery value on that bond is zero.</a:t>
            </a:r>
          </a:p>
          <a:p>
            <a:pPr eaLnBrk="1" hangingPunct="1"/>
            <a:r>
              <a:rPr lang="en-US" altLang="en-US" sz="2000"/>
              <a:t>Their defaults are independent.</a:t>
            </a:r>
          </a:p>
          <a:p>
            <a:pPr eaLnBrk="1" hangingPunct="1"/>
            <a:r>
              <a:rPr lang="en-GB" altLang="en-US" sz="2000"/>
              <a:t>Consider the following simple securitization scheme: at the end of the year, the payoff to the pool is divided into two tranches, a senior tranche and an equity tranche, each with face value 100. The equity tranche absorbs the first default. The senior tranche defaults if both bonds default.</a:t>
            </a:r>
          </a:p>
          <a:p>
            <a:pPr eaLnBrk="1" hangingPunct="1"/>
            <a:r>
              <a:rPr lang="en-GB" altLang="en-US" sz="2000"/>
              <a:t>What are the default probabilities for the equity tranche and the senior tranche?</a:t>
            </a:r>
            <a:endParaRPr lang="en-US" altLang="en-US" sz="2000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Q3: First-to-default CDS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/>
              <a:t>J.P Morgan wants to sell a basket CDS on 2 year bonds issued by two companies, Idle and Flop. Premium will be paid at initiation and at the end of every year. The default probability for each is 7% every year and the recovery rate is 0%. The risk free rate is 0%. Calculate the premium for a first-to-default basket CDS on Idle and Flop using a 2-step tree.</a:t>
            </a:r>
          </a:p>
          <a:p>
            <a:pPr eaLnBrk="1" hangingPunct="1"/>
            <a:r>
              <a:rPr lang="en-US" altLang="en-US"/>
              <a:t>Assume defaults happen at the end of every year and that they are independent. Ignore accrued interest issues. Assume a face value of 100 for all bonds.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741</Words>
  <Application>Microsoft Macintosh PowerPoint</Application>
  <PresentationFormat>On-screen Show (4:3)</PresentationFormat>
  <Paragraphs>126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Georgia</vt:lpstr>
      <vt:lpstr>Roboto</vt:lpstr>
      <vt:lpstr>Roboto Condensed Light</vt:lpstr>
      <vt:lpstr>Times New Roman</vt:lpstr>
      <vt:lpstr>Custom Design</vt:lpstr>
      <vt:lpstr>1_Custom Design</vt:lpstr>
      <vt:lpstr>2_Custom Design</vt:lpstr>
      <vt:lpstr>Mortgage risk management</vt:lpstr>
      <vt:lpstr>Lending business</vt:lpstr>
      <vt:lpstr>Lending business</vt:lpstr>
      <vt:lpstr>But there is a problem</vt:lpstr>
      <vt:lpstr>And there is another problem</vt:lpstr>
      <vt:lpstr>Prepayment!</vt:lpstr>
      <vt:lpstr>Q1: Simple Credit Default Swap (CDS) structure</vt:lpstr>
      <vt:lpstr>Q2: Tranche default probabilities</vt:lpstr>
      <vt:lpstr>Q3: First-to-default CDS</vt:lpstr>
      <vt:lpstr>Q4: 2nd-to-default CDS</vt:lpstr>
      <vt:lpstr>An Example of a “Plain Vanilla” Interest Rate Swap</vt:lpstr>
      <vt:lpstr>Cash Flows to Microsoft</vt:lpstr>
      <vt:lpstr>The risk management of prepayments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…so far</dc:title>
  <dc:creator>Karnik, Satyajit</dc:creator>
  <cp:lastModifiedBy>Mohanty, Suvrasoumya</cp:lastModifiedBy>
  <cp:revision>2</cp:revision>
  <dcterms:created xsi:type="dcterms:W3CDTF">2021-03-31T15:19:12Z</dcterms:created>
  <dcterms:modified xsi:type="dcterms:W3CDTF">2021-05-06T16:49:58Z</dcterms:modified>
</cp:coreProperties>
</file>